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4" r:id="rId5"/>
    <p:sldId id="258" r:id="rId6"/>
    <p:sldId id="259" r:id="rId7"/>
    <p:sldId id="260" r:id="rId8"/>
    <p:sldId id="265" r:id="rId9"/>
    <p:sldId id="261" r:id="rId10"/>
    <p:sldId id="262" r:id="rId11"/>
    <p:sldId id="263"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CEE37A8-AC91-4DC9-A53B-688C8AC02913}" type="datetimeFigureOut">
              <a:rPr lang="en-US" smtClean="0"/>
              <a:pPr/>
              <a:t>4/15/2020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ADC6B51-C92E-40AB-8716-F40BA42EBC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EE37A8-AC91-4DC9-A53B-688C8AC02913}"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EE37A8-AC91-4DC9-A53B-688C8AC02913}"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EE37A8-AC91-4DC9-A53B-688C8AC02913}"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CEE37A8-AC91-4DC9-A53B-688C8AC02913}" type="datetimeFigureOut">
              <a:rPr lang="en-US" smtClean="0"/>
              <a:pPr/>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C6B51-C92E-40AB-8716-F40BA42EBC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EE37A8-AC91-4DC9-A53B-688C8AC02913}"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EE37A8-AC91-4DC9-A53B-688C8AC02913}" type="datetimeFigureOut">
              <a:rPr lang="en-US" smtClean="0"/>
              <a:pPr/>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CEE37A8-AC91-4DC9-A53B-688C8AC02913}" type="datetimeFigureOut">
              <a:rPr lang="en-US" smtClean="0"/>
              <a:pPr/>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E37A8-AC91-4DC9-A53B-688C8AC02913}" type="datetimeFigureOut">
              <a:rPr lang="en-US" smtClean="0"/>
              <a:pPr/>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CEE37A8-AC91-4DC9-A53B-688C8AC02913}"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C6B51-C92E-40AB-8716-F40BA42EBC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CEE37A8-AC91-4DC9-A53B-688C8AC02913}" type="datetimeFigureOut">
              <a:rPr lang="en-US" smtClean="0"/>
              <a:pPr/>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ADC6B51-C92E-40AB-8716-F40BA42EBC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EE37A8-AC91-4DC9-A53B-688C8AC02913}" type="datetimeFigureOut">
              <a:rPr lang="en-US" smtClean="0"/>
              <a:pPr/>
              <a:t>4/15/2020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ADC6B51-C92E-40AB-8716-F40BA42EBC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17</a:t>
            </a:r>
            <a:r>
              <a:rPr lang="en-US" baseline="30000" dirty="0" smtClean="0"/>
              <a:t>th</a:t>
            </a:r>
            <a:r>
              <a:rPr lang="en-US" dirty="0" smtClean="0"/>
              <a:t> century England </a:t>
            </a:r>
            <a:endParaRPr lang="en-US" dirty="0"/>
          </a:p>
        </p:txBody>
      </p:sp>
      <p:sp>
        <p:nvSpPr>
          <p:cNvPr id="3" name="Subtitle 2"/>
          <p:cNvSpPr>
            <a:spLocks noGrp="1"/>
          </p:cNvSpPr>
          <p:nvPr>
            <p:ph type="subTitle" idx="1"/>
          </p:nvPr>
        </p:nvSpPr>
        <p:spPr/>
        <p:txBody>
          <a:bodyPr/>
          <a:lstStyle/>
          <a:p>
            <a:r>
              <a:rPr lang="en-US" sz="3600" dirty="0" smtClean="0">
                <a:solidFill>
                  <a:schemeClr val="bg1"/>
                </a:solidFill>
              </a:rPr>
              <a:t>Socio –political Context</a:t>
            </a:r>
            <a:r>
              <a:rPr lang="en-US" dirty="0" smtClean="0"/>
              <a:t>:(1600-1700)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0" y="381000"/>
            <a:ext cx="8686800" cy="5943600"/>
          </a:xfrm>
        </p:spPr>
        <p:txBody>
          <a:bodyPr/>
          <a:lstStyle/>
          <a:p>
            <a:r>
              <a:rPr lang="en-US" b="1" dirty="0" smtClean="0"/>
              <a:t>The early 18th century </a:t>
            </a:r>
            <a:r>
              <a:rPr lang="en-US" dirty="0" smtClean="0"/>
              <a:t>was noted for its </a:t>
            </a:r>
            <a:r>
              <a:rPr lang="en-US" b="1" dirty="0" smtClean="0"/>
              <a:t>lack of religious enthusiasm. </a:t>
            </a:r>
            <a:r>
              <a:rPr lang="en-US" dirty="0" smtClean="0"/>
              <a:t>It was an age of reason rather than dogmatism and the churches lacked vigor. However, in the mid-18th century things began to change. </a:t>
            </a:r>
          </a:p>
          <a:p>
            <a:r>
              <a:rPr lang="en-US" b="1" dirty="0" smtClean="0"/>
              <a:t>In 1739 </a:t>
            </a:r>
            <a:r>
              <a:rPr lang="en-US" dirty="0" smtClean="0"/>
              <a:t>the great evangelist </a:t>
            </a:r>
            <a:r>
              <a:rPr lang="en-US" b="1" dirty="0" smtClean="0"/>
              <a:t>George Whitefield </a:t>
            </a:r>
            <a:r>
              <a:rPr lang="en-US" dirty="0" smtClean="0"/>
              <a:t>(1714-1770) began preaching. Also </a:t>
            </a:r>
            <a:r>
              <a:rPr lang="en-US" b="1" dirty="0" smtClean="0"/>
              <a:t>in 1739 John Wesley</a:t>
            </a:r>
            <a:r>
              <a:rPr lang="en-US" dirty="0" smtClean="0"/>
              <a:t> (1703-1791) began preaching. He eventually created a new religious movement.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Social Life Of 17</a:t>
            </a:r>
            <a:r>
              <a:rPr lang="en-US" baseline="30000" dirty="0" smtClean="0"/>
              <a:t>th</a:t>
            </a:r>
            <a:r>
              <a:rPr lang="en-US" dirty="0" smtClean="0"/>
              <a:t> Century:</a:t>
            </a:r>
            <a:endParaRPr lang="en-US" dirty="0"/>
          </a:p>
        </p:txBody>
      </p:sp>
      <p:sp>
        <p:nvSpPr>
          <p:cNvPr id="3" name="Content Placeholder 2"/>
          <p:cNvSpPr>
            <a:spLocks noGrp="1"/>
          </p:cNvSpPr>
          <p:nvPr>
            <p:ph idx="1"/>
          </p:nvPr>
        </p:nvSpPr>
        <p:spPr>
          <a:xfrm>
            <a:off x="152400" y="990600"/>
            <a:ext cx="8534400" cy="5334000"/>
          </a:xfrm>
        </p:spPr>
        <p:txBody>
          <a:bodyPr>
            <a:normAutofit fontScale="85000" lnSpcReduction="20000"/>
          </a:bodyPr>
          <a:lstStyle/>
          <a:p>
            <a:r>
              <a:rPr lang="en-US" dirty="0" smtClean="0"/>
              <a:t>During the 17th century England became steadily richer. Trade and commerce grew and grew. By the late 17th century trade was an increasingly important part of the English economy. Meanwhile, industries such as glass, brick making, iron, and coal mining expanded rapidly.</a:t>
            </a:r>
          </a:p>
          <a:p>
            <a:r>
              <a:rPr lang="en-US" dirty="0" smtClean="0"/>
              <a:t>During the </a:t>
            </a:r>
            <a:r>
              <a:rPr lang="en-US" b="1" dirty="0" smtClean="0"/>
              <a:t>1600s</a:t>
            </a:r>
            <a:r>
              <a:rPr lang="en-US" dirty="0" smtClean="0"/>
              <a:t> the status of merchants improved. People saw that trade was an increasingly important part of the country's wealth so merchants became more respected. However political power and influence was held by rich landowners.</a:t>
            </a:r>
          </a:p>
          <a:p>
            <a:r>
              <a:rPr lang="en-US" dirty="0" smtClean="0"/>
              <a:t>At the top of 17th century society were the nobility. Below them were the gentry. Gentlemen were not quite rich but they were certainly well off. Below them were yeomen, farmers who owned their own land. Yeomen were comfortably off but they often worked alongside their men. Gentlemen did not do manual work! Below them came the mass of the population, craftsmen, tenant farmers and laborers.</a:t>
            </a:r>
          </a:p>
          <a:p>
            <a:r>
              <a:rPr lang="en-US" dirty="0" smtClean="0"/>
              <a:t>For the upper class and the middle class life grew more comfortable but for the poor life changed little At the end of the 17th century.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dirty="0" smtClean="0"/>
              <a:t>Augustan Age:</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20000"/>
          </a:bodyPr>
          <a:lstStyle/>
          <a:p>
            <a:r>
              <a:rPr lang="en-US" dirty="0" smtClean="0"/>
              <a:t>Jonathan </a:t>
            </a:r>
            <a:r>
              <a:rPr lang="en-US" b="1" dirty="0" smtClean="0"/>
              <a:t>1702: Anne is crowned Queen of England, Scotland, and (oh, dear) Ireland</a:t>
            </a:r>
          </a:p>
          <a:p>
            <a:r>
              <a:rPr lang="en-US" dirty="0" smtClean="0"/>
              <a:t>Anne's crowning officially marks the beginning of the Augustan age. Watch out: the writers are coming!</a:t>
            </a:r>
          </a:p>
          <a:p>
            <a:r>
              <a:rPr lang="en-US" b="1" dirty="0" smtClean="0"/>
              <a:t>1704: Jonathan Swift publishes </a:t>
            </a:r>
            <a:r>
              <a:rPr lang="en-US" b="1" i="1" dirty="0" smtClean="0"/>
              <a:t>The Battle of the Books</a:t>
            </a:r>
            <a:r>
              <a:rPr lang="en-US" b="1" dirty="0" smtClean="0"/>
              <a:t> and </a:t>
            </a:r>
            <a:r>
              <a:rPr lang="en-US" b="1" i="1" dirty="0" smtClean="0"/>
              <a:t>A Tale of the Tub</a:t>
            </a:r>
            <a:endParaRPr lang="en-US" b="1" dirty="0" smtClean="0"/>
          </a:p>
          <a:p>
            <a:r>
              <a:rPr lang="en-US" dirty="0" smtClean="0"/>
              <a:t>Swift bursts onto the literary scene with these seriously witty satires about literature and religion.</a:t>
            </a:r>
          </a:p>
          <a:p>
            <a:r>
              <a:rPr lang="en-US" b="1" dirty="0" smtClean="0"/>
              <a:t>1709: Richard Steele founds the periodical </a:t>
            </a:r>
            <a:r>
              <a:rPr lang="en-US" b="1" i="1" dirty="0" smtClean="0"/>
              <a:t>The Tatler</a:t>
            </a:r>
            <a:endParaRPr lang="en-US" b="1" dirty="0" smtClean="0"/>
          </a:p>
          <a:p>
            <a:r>
              <a:rPr lang="en-US" i="1" dirty="0" smtClean="0"/>
              <a:t>The Tatler</a:t>
            </a:r>
            <a:r>
              <a:rPr lang="en-US" dirty="0" smtClean="0"/>
              <a:t> marks the boom in journalism during the period. This periodical is all the rage in England.</a:t>
            </a:r>
          </a:p>
          <a:p>
            <a:r>
              <a:rPr lang="en-US" b="1" dirty="0" smtClean="0"/>
              <a:t>1711: Richard Steele and Joseph Addison found </a:t>
            </a:r>
            <a:r>
              <a:rPr lang="en-US" b="1" i="1" dirty="0" smtClean="0"/>
              <a:t>The Spectator</a:t>
            </a:r>
            <a:endParaRPr lang="en-US" b="1" dirty="0" smtClean="0"/>
          </a:p>
          <a:p>
            <a:r>
              <a:rPr lang="en-US" i="1" dirty="0" smtClean="0"/>
              <a:t>The Spectator</a:t>
            </a:r>
            <a:r>
              <a:rPr lang="en-US" dirty="0" smtClean="0"/>
              <a:t>, a daily journal, is even more popular than its predecessor </a:t>
            </a:r>
            <a:r>
              <a:rPr lang="en-US" i="1" dirty="0" smtClean="0"/>
              <a:t>The Tatler</a:t>
            </a:r>
            <a:r>
              <a:rPr lang="en-US" dirty="0" smtClean="0"/>
              <a:t>. Everyone wants to get their hands on a copy.</a:t>
            </a:r>
          </a:p>
          <a:p>
            <a:r>
              <a:rPr lang="en-US" b="1" dirty="0" smtClean="0"/>
              <a:t>1711: Alexander Pope publishes </a:t>
            </a:r>
            <a:r>
              <a:rPr lang="en-US" b="1" i="1" dirty="0" smtClean="0"/>
              <a:t>An Essay on Criticism</a:t>
            </a:r>
            <a:endParaRPr lang="en-US" b="1"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457200"/>
            <a:ext cx="4876800" cy="228600"/>
          </a:xfrm>
        </p:spPr>
        <p:txBody>
          <a:bodyPr>
            <a:normAutofit fontScale="90000"/>
          </a:bodyPr>
          <a:lstStyle/>
          <a:p>
            <a:endParaRPr lang="en-US" dirty="0"/>
          </a:p>
        </p:txBody>
      </p:sp>
      <p:sp>
        <p:nvSpPr>
          <p:cNvPr id="3" name="Content Placeholder 2"/>
          <p:cNvSpPr>
            <a:spLocks noGrp="1"/>
          </p:cNvSpPr>
          <p:nvPr>
            <p:ph idx="1"/>
          </p:nvPr>
        </p:nvSpPr>
        <p:spPr>
          <a:xfrm>
            <a:off x="0" y="228600"/>
            <a:ext cx="8686800" cy="6096000"/>
          </a:xfrm>
        </p:spPr>
        <p:txBody>
          <a:bodyPr>
            <a:normAutofit fontScale="85000" lnSpcReduction="20000"/>
          </a:bodyPr>
          <a:lstStyle/>
          <a:p>
            <a:r>
              <a:rPr lang="en-US" b="1" dirty="0" smtClean="0"/>
              <a:t>1712: Alexander Pope publishes </a:t>
            </a:r>
            <a:r>
              <a:rPr lang="en-US" b="1" i="1" dirty="0" smtClean="0"/>
              <a:t>The Rape of the Lock</a:t>
            </a:r>
            <a:endParaRPr lang="en-US" b="1" dirty="0" smtClean="0"/>
          </a:p>
          <a:p>
            <a:r>
              <a:rPr lang="en-US" b="1" dirty="0" smtClean="0"/>
              <a:t>1714: George I becomes King of England after Queen Anne dies</a:t>
            </a:r>
          </a:p>
          <a:p>
            <a:r>
              <a:rPr lang="en-US" dirty="0" smtClean="0"/>
              <a:t>George I, who comes from the House of Hanover (in modern-day Germany), can't speak English too well. Is it any wonder he wasn't so popular in England?</a:t>
            </a:r>
          </a:p>
          <a:p>
            <a:r>
              <a:rPr lang="en-US" b="1" dirty="0" smtClean="0"/>
              <a:t>1719: Daniel Defoe publishes </a:t>
            </a:r>
            <a:r>
              <a:rPr lang="en-US" b="1" i="1" dirty="0" smtClean="0"/>
              <a:t>Robinson Crusoe</a:t>
            </a:r>
            <a:endParaRPr lang="en-US" b="1" dirty="0" smtClean="0"/>
          </a:p>
          <a:p>
            <a:r>
              <a:rPr lang="en-US" b="1" dirty="0" smtClean="0"/>
              <a:t>1726: Jonathan Swift publishes </a:t>
            </a:r>
            <a:r>
              <a:rPr lang="en-US" b="1" i="1" dirty="0" smtClean="0"/>
              <a:t>Gulliver's Travels</a:t>
            </a:r>
            <a:endParaRPr lang="en-US" b="1" dirty="0" smtClean="0"/>
          </a:p>
          <a:p>
            <a:r>
              <a:rPr lang="en-US" b="1" dirty="0" smtClean="0"/>
              <a:t>Swift's adventure story, which begins with Gulliver getting stranded on an island of teeny-tiny people, is full of fantastic happenings—but it's actually a satire on all the nasty stuff going down during Swift's time.</a:t>
            </a:r>
          </a:p>
          <a:p>
            <a:r>
              <a:rPr lang="en-US" b="1" dirty="0" smtClean="0"/>
              <a:t>1727: George II becomes King of Britain</a:t>
            </a:r>
          </a:p>
          <a:p>
            <a:r>
              <a:rPr lang="en-US" b="1" dirty="0" smtClean="0"/>
              <a:t>1740: Samuel Richardson publishes </a:t>
            </a:r>
            <a:r>
              <a:rPr lang="en-US" b="1" i="1" dirty="0" smtClean="0"/>
              <a:t>Pamela; or Virtue Rewarded</a:t>
            </a:r>
            <a:endParaRPr lang="en-US" b="1" dirty="0" smtClean="0"/>
          </a:p>
          <a:p>
            <a:r>
              <a:rPr lang="en-US" dirty="0" smtClean="0"/>
              <a:t>Richardson becomes a sensation overnight with his first novel. That's proof that you can write your first novel at 51 years old and still be a success.</a:t>
            </a:r>
          </a:p>
          <a:p>
            <a:r>
              <a:rPr lang="en-US" b="1" dirty="0" smtClean="0"/>
              <a:t>1744: Alexander Pope dies</a:t>
            </a:r>
          </a:p>
          <a:p>
            <a:r>
              <a:rPr lang="en-US" b="1" dirty="0" smtClean="0"/>
              <a:t>Swift belongs to Augustan period</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Autofit/>
          </a:bodyPr>
          <a:lstStyle/>
          <a:p>
            <a:r>
              <a:rPr lang="en-US" sz="3600" b="1" dirty="0" smtClean="0"/>
              <a:t>Introduction to late 17</a:t>
            </a:r>
            <a:r>
              <a:rPr lang="en-US" sz="3600" b="1" baseline="30000" dirty="0" smtClean="0"/>
              <a:t>th</a:t>
            </a:r>
            <a:r>
              <a:rPr lang="en-US" sz="3600" b="1" dirty="0" smtClean="0"/>
              <a:t> Century England:</a:t>
            </a:r>
            <a:endParaRPr lang="en-US" sz="3600" dirty="0"/>
          </a:p>
        </p:txBody>
      </p:sp>
      <p:sp>
        <p:nvSpPr>
          <p:cNvPr id="3" name="Content Placeholder 2"/>
          <p:cNvSpPr>
            <a:spLocks noGrp="1"/>
          </p:cNvSpPr>
          <p:nvPr>
            <p:ph idx="1"/>
          </p:nvPr>
        </p:nvSpPr>
        <p:spPr>
          <a:xfrm>
            <a:off x="0" y="533400"/>
            <a:ext cx="9144000" cy="6324600"/>
          </a:xfrm>
        </p:spPr>
        <p:txBody>
          <a:bodyPr>
            <a:normAutofit fontScale="25000" lnSpcReduction="20000"/>
          </a:bodyPr>
          <a:lstStyle/>
          <a:p>
            <a:r>
              <a:rPr lang="en-US" sz="9600" b="1" u="sng" dirty="0" smtClean="0"/>
              <a:t>England in the Late 17th Century (1642- 1745).</a:t>
            </a:r>
          </a:p>
          <a:p>
            <a:r>
              <a:rPr lang="en-US" sz="7200" b="1" dirty="0" smtClean="0"/>
              <a:t>The 17th century was a time of great political and social turmoil in England, marked by civil war .</a:t>
            </a:r>
          </a:p>
          <a:p>
            <a:endParaRPr lang="en-US" b="1" dirty="0" smtClean="0"/>
          </a:p>
          <a:p>
            <a:r>
              <a:rPr lang="en-US" sz="6200" dirty="0" smtClean="0"/>
              <a:t> </a:t>
            </a:r>
            <a:r>
              <a:rPr lang="en-US" sz="8000" dirty="0" smtClean="0"/>
              <a:t>The century witnessed years of war, terror and bloodshed that enveloped the kingdom, as well as the execution of Charles I and the introduction of a republic. Yet all this was again to be overthrown with the restoration of Charles II: a short-lived return to autocratic royal influence finally swept away with the installation of William and Mary as ruling monarchs.</a:t>
            </a:r>
            <a:endParaRPr lang="en-US" sz="8000" b="1" dirty="0" smtClean="0"/>
          </a:p>
          <a:p>
            <a:endParaRPr lang="en-US" sz="8000" b="1" dirty="0" smtClean="0"/>
          </a:p>
          <a:p>
            <a:r>
              <a:rPr lang="en-US" sz="8000" b="1" dirty="0" smtClean="0"/>
              <a:t>On 23 October 1642 </a:t>
            </a:r>
            <a:r>
              <a:rPr lang="en-US" sz="8000" dirty="0" smtClean="0"/>
              <a:t>the first true battle of the Civil Wars took place, at Edgehill in Warwickshire, resulting in stalemate between Parliamentarian and Royalist forces. </a:t>
            </a:r>
            <a:endParaRPr lang="en-US" sz="8000" b="1" dirty="0" smtClean="0"/>
          </a:p>
          <a:p>
            <a:r>
              <a:rPr lang="en-US" sz="8000" b="1" dirty="0" smtClean="0"/>
              <a:t>Oliver Cromwell and the Commonwealth:</a:t>
            </a:r>
          </a:p>
          <a:p>
            <a:r>
              <a:rPr lang="en-US" sz="8000" dirty="0" smtClean="0"/>
              <a:t>The death of Charles I was greeted with shock by many people. Few believed that in spite of years of savage warfare, the king would pay for his actions with his life. Yet by </a:t>
            </a:r>
            <a:r>
              <a:rPr lang="en-US" sz="8000" b="1" dirty="0" smtClean="0"/>
              <a:t>1649</a:t>
            </a:r>
            <a:r>
              <a:rPr lang="en-US" sz="8000" dirty="0" smtClean="0"/>
              <a:t> the monarchy had been swept away. For the next 11 years Britain was governed as a republic, with Oliver Cromwell – styled ‘Lord Protector’ – as head of a new ‘Commonwealth’.</a:t>
            </a:r>
          </a:p>
          <a:p>
            <a:r>
              <a:rPr lang="en-US" sz="800" dirty="0" smtClean="0"/>
              <a:t>England experienced a relative period of peace during the Commonwealth, forces still loyal to the deposed monarchy continued to wage war in both Ireland and Scotland. Ireland in particular was the scene of much brutal violence, as Parliament attempted to quash a Catholic rebellion.</a:t>
            </a:r>
            <a:endParaRPr lang="en-US" sz="8000" dirty="0" smtClean="0"/>
          </a:p>
          <a:p>
            <a:r>
              <a:rPr lang="en-US" sz="8000" dirty="0" smtClean="0"/>
              <a:t>England experienced a relative period of peace during the Commonwealth, forces still loyal to the deposed monarchy continued to wage war in both Ireland and Scotland. Ireland in particular was the scene of much brutal violence, as Parliament attempted to quash a Catholic rebellion.</a:t>
            </a:r>
            <a:endParaRPr lang="en-US" sz="80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304800" y="3733800"/>
            <a:ext cx="8382000" cy="3124200"/>
          </a:xfrm>
        </p:spPr>
        <p:txBody>
          <a:bodyPr>
            <a:normAutofit fontScale="70000" lnSpcReduction="20000"/>
          </a:bodyPr>
          <a:lstStyle/>
          <a:p>
            <a:r>
              <a:rPr lang="en-US" sz="2800" b="1" dirty="0" smtClean="0"/>
              <a:t>In 1670 </a:t>
            </a:r>
            <a:r>
              <a:rPr lang="en-US" sz="2800" dirty="0" smtClean="0"/>
              <a:t>Charles made a secret treaty with Louis XIV of France. It was called the Treaty of Dover. By it, Louis promised to give Charles money (so he was no longer dependent on parliament). Charles agreed to join with Louis in another war with Holland and to announce he was a Roman Catholic (Louis promised to send 6,000 men if the people rebelled when he did so).</a:t>
            </a:r>
          </a:p>
          <a:p>
            <a:r>
              <a:rPr lang="en-US" sz="2800" dirty="0" smtClean="0"/>
              <a:t>Meanwhile in</a:t>
            </a:r>
            <a:r>
              <a:rPr lang="en-US" sz="2800" b="1" dirty="0" smtClean="0"/>
              <a:t> 1672 </a:t>
            </a:r>
            <a:r>
              <a:rPr lang="en-US" sz="2800" dirty="0" smtClean="0"/>
              <a:t>Charles II issued the Royal Declaration of Indulgence suspending the laws against nonconformists. (Charles believed that as king he had the right to suspend laws).</a:t>
            </a:r>
          </a:p>
          <a:p>
            <a:r>
              <a:rPr lang="en-US" sz="2800" dirty="0" smtClean="0"/>
              <a:t>In 1673 they passed the Test Act, which banned nonconformists and Catholics from holding public office.</a:t>
            </a:r>
          </a:p>
          <a:p>
            <a:endParaRPr lang="en-US" dirty="0"/>
          </a:p>
        </p:txBody>
      </p:sp>
      <p:sp>
        <p:nvSpPr>
          <p:cNvPr id="4" name="Rectangle 3"/>
          <p:cNvSpPr/>
          <p:nvPr/>
        </p:nvSpPr>
        <p:spPr>
          <a:xfrm>
            <a:off x="457200" y="533400"/>
            <a:ext cx="7696200" cy="830997"/>
          </a:xfrm>
          <a:prstGeom prst="rect">
            <a:avLst/>
          </a:prstGeom>
        </p:spPr>
        <p:txBody>
          <a:bodyPr wrap="square">
            <a:spAutoFit/>
          </a:bodyPr>
          <a:lstStyle/>
          <a:p>
            <a:pPr>
              <a:buFont typeface="Arial" pitchFamily="34" charset="0"/>
              <a:buChar char="•"/>
            </a:pPr>
            <a:r>
              <a:rPr lang="en-US" sz="2400" dirty="0"/>
              <a:t>In </a:t>
            </a:r>
            <a:r>
              <a:rPr lang="en-US" sz="2400" b="1" dirty="0"/>
              <a:t>1653 </a:t>
            </a:r>
            <a:r>
              <a:rPr lang="en-US" sz="2400" dirty="0"/>
              <a:t>Oliver Cromwell dissolved Parliament and assumed power in his own right</a:t>
            </a:r>
          </a:p>
        </p:txBody>
      </p:sp>
      <p:sp>
        <p:nvSpPr>
          <p:cNvPr id="5" name="Rectangle 4"/>
          <p:cNvSpPr/>
          <p:nvPr/>
        </p:nvSpPr>
        <p:spPr>
          <a:xfrm>
            <a:off x="457200" y="1295401"/>
            <a:ext cx="8305800" cy="2246769"/>
          </a:xfrm>
          <a:prstGeom prst="rect">
            <a:avLst/>
          </a:prstGeom>
        </p:spPr>
        <p:txBody>
          <a:bodyPr wrap="square">
            <a:spAutoFit/>
          </a:bodyPr>
          <a:lstStyle/>
          <a:p>
            <a:pPr>
              <a:buFont typeface="Arial" pitchFamily="34" charset="0"/>
              <a:buChar char="•"/>
            </a:pPr>
            <a:r>
              <a:rPr lang="en-US" sz="2000" dirty="0"/>
              <a:t>On 3 September </a:t>
            </a:r>
            <a:r>
              <a:rPr lang="en-US" sz="2000" b="1" dirty="0"/>
              <a:t>1658</a:t>
            </a:r>
            <a:r>
              <a:rPr lang="en-US" sz="2000" dirty="0"/>
              <a:t> </a:t>
            </a:r>
            <a:r>
              <a:rPr lang="en-US" sz="2000" b="1" dirty="0"/>
              <a:t>Oliver Cromwell died </a:t>
            </a:r>
            <a:r>
              <a:rPr lang="en-US" sz="2000" dirty="0"/>
              <a:t>as a result of pneumonia, and was succeeded by his son Richard</a:t>
            </a:r>
            <a:r>
              <a:rPr lang="en-US" sz="2000" dirty="0" smtClean="0"/>
              <a:t>.</a:t>
            </a:r>
          </a:p>
          <a:p>
            <a:r>
              <a:rPr lang="en-US" sz="2000" b="1" dirty="0"/>
              <a:t>Charles II and the Restoration</a:t>
            </a:r>
          </a:p>
          <a:p>
            <a:pPr>
              <a:buFont typeface="Arial" pitchFamily="34" charset="0"/>
              <a:buChar char="•"/>
            </a:pPr>
            <a:r>
              <a:rPr lang="en-US" sz="2000" dirty="0"/>
              <a:t>Following years of exile in France, on </a:t>
            </a:r>
            <a:r>
              <a:rPr lang="en-US" sz="2000" b="1" dirty="0"/>
              <a:t>25 May 1660 Charles II </a:t>
            </a:r>
            <a:r>
              <a:rPr lang="en-US" sz="2000" dirty="0"/>
              <a:t>landed at Dover. Four days later he entered London to a rapturous public reception, later to be crowned king at Westminster Abbey in April the following year.</a:t>
            </a:r>
          </a:p>
          <a:p>
            <a:pPr>
              <a:buFont typeface="Arial" pitchFamily="34" charset="0"/>
              <a:buChar char="•"/>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0" y="457200"/>
            <a:ext cx="8991600" cy="6400800"/>
          </a:xfrm>
        </p:spPr>
        <p:txBody>
          <a:bodyPr>
            <a:normAutofit fontScale="92500" lnSpcReduction="10000"/>
          </a:bodyPr>
          <a:lstStyle/>
          <a:p>
            <a:r>
              <a:rPr lang="en-US" dirty="0" smtClean="0"/>
              <a:t>Meanwhile in </a:t>
            </a:r>
            <a:r>
              <a:rPr lang="en-US" b="1" dirty="0" smtClean="0"/>
              <a:t>1672 Charles II </a:t>
            </a:r>
            <a:r>
              <a:rPr lang="en-US" dirty="0" smtClean="0"/>
              <a:t>issued the Royal Declaration of Indulgence suspending the laws against nonconformists. (Charles believed that as king he had the right to suspend laws).</a:t>
            </a:r>
          </a:p>
          <a:p>
            <a:r>
              <a:rPr lang="en-US" b="1" dirty="0" smtClean="0"/>
              <a:t>In 1673 </a:t>
            </a:r>
            <a:r>
              <a:rPr lang="en-US" dirty="0" smtClean="0"/>
              <a:t>they passed the Test Act, which banned nonconformists and Catholics from holding public office.</a:t>
            </a:r>
          </a:p>
          <a:p>
            <a:r>
              <a:rPr lang="en-US" dirty="0" smtClean="0"/>
              <a:t>Meanwhile there was the question of exclusion. Charles II had no legitimate children and when he died his Catholic brother James was next in line for the throne. Some people, led by the Earl of Shaftesbury, said James should be excluded from the succession. They were known as Whigs.</a:t>
            </a:r>
          </a:p>
          <a:p>
            <a:r>
              <a:rPr lang="en-US" b="1" dirty="0" smtClean="0"/>
              <a:t>King Charles II died in 1685. He was 54.</a:t>
            </a:r>
            <a:r>
              <a:rPr lang="en-US" dirty="0" smtClean="0"/>
              <a:t> </a:t>
            </a:r>
            <a:r>
              <a:rPr lang="en-US" b="1" dirty="0" smtClean="0"/>
              <a:t>The accession of James II in 1685</a:t>
            </a:r>
            <a:r>
              <a:rPr lang="en-US" dirty="0" smtClean="0"/>
              <a:t> once again threw British politics into turmoil.</a:t>
            </a:r>
            <a:endParaRPr lang="en-US" b="1" dirty="0" smtClean="0"/>
          </a:p>
          <a:p>
            <a:r>
              <a:rPr lang="en-US" dirty="0" smtClean="0"/>
              <a:t>Following the death of Charles II in 1685 his brother James became king. However, Charles II's illegitimate son the Duke of Monmouth landed in Dorset and led a rebellion in Southwest England. He was proclaimed king in Taunton but his army was crushed at the battle of Sedgemoor.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457200"/>
            <a:ext cx="8686800" cy="5867400"/>
          </a:xfrm>
        </p:spPr>
        <p:txBody>
          <a:bodyPr>
            <a:normAutofit fontScale="92500" lnSpcReduction="20000"/>
          </a:bodyPr>
          <a:lstStyle/>
          <a:p>
            <a:r>
              <a:rPr lang="en-US" b="1" dirty="0" smtClean="0"/>
              <a:t>The Glorious Revolution  in England: 1688 – 1689, “The Bloodless Revolution.”</a:t>
            </a:r>
          </a:p>
          <a:p>
            <a:r>
              <a:rPr lang="en-US" dirty="0" smtClean="0"/>
              <a:t>In 1687 he went further and issued a Declaration of Indulgence suspending all laws against </a:t>
            </a:r>
            <a:r>
              <a:rPr lang="en-US" b="1" dirty="0" smtClean="0"/>
              <a:t>Catholics and Protestant non-Anglicans</a:t>
            </a:r>
            <a:r>
              <a:rPr lang="en-US" dirty="0" smtClean="0"/>
              <a:t>. </a:t>
            </a:r>
            <a:r>
              <a:rPr lang="en-US" b="1" dirty="0" smtClean="0"/>
              <a:t>In 1688 </a:t>
            </a:r>
            <a:r>
              <a:rPr lang="en-US" dirty="0" smtClean="0"/>
              <a:t>he ordered the Church of England clergy to read the declaration from the churches.</a:t>
            </a:r>
          </a:p>
          <a:p>
            <a:r>
              <a:rPr lang="en-US" dirty="0" smtClean="0"/>
              <a:t>Worse in June </a:t>
            </a:r>
            <a:r>
              <a:rPr lang="en-US" b="1" dirty="0" smtClean="0"/>
              <a:t>1688 </a:t>
            </a:r>
            <a:r>
              <a:rPr lang="en-US" dirty="0" smtClean="0"/>
              <a:t>James had a son. The people of England were willing to tolerate James as long as he did not have a Catholic heir. However his son would certainly be brought up a Catholic and would, of course, succeed his father.</a:t>
            </a:r>
          </a:p>
          <a:p>
            <a:r>
              <a:rPr lang="en-US" dirty="0" smtClean="0"/>
              <a:t>Parliament declared that the throne was vacant. William and Mary were declared joint monarchs. (Although Mary died in 1694).</a:t>
            </a:r>
          </a:p>
          <a:p>
            <a:r>
              <a:rPr lang="en-US" dirty="0" smtClean="0"/>
              <a:t>Parliament also passed the </a:t>
            </a:r>
            <a:r>
              <a:rPr lang="en-US" b="1" dirty="0" smtClean="0"/>
              <a:t>Toleration Act in 1689. </a:t>
            </a:r>
            <a:r>
              <a:rPr lang="en-US" dirty="0" smtClean="0"/>
              <a:t>Non-conformists were allowed their own places of worship and their own teachers and preachers. However they could not hold government positions or attend university.</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6934200" cy="762000"/>
          </a:xfrm>
        </p:spPr>
        <p:txBody>
          <a:bodyPr>
            <a:normAutofit fontScale="90000"/>
          </a:bodyPr>
          <a:lstStyle/>
          <a:p>
            <a:r>
              <a:rPr lang="en-US" dirty="0" smtClean="0"/>
              <a:t>TIMELINE: important events.</a:t>
            </a:r>
            <a:endParaRPr lang="en-US" dirty="0"/>
          </a:p>
        </p:txBody>
      </p:sp>
      <p:sp>
        <p:nvSpPr>
          <p:cNvPr id="3" name="Content Placeholder 2"/>
          <p:cNvSpPr>
            <a:spLocks noGrp="1"/>
          </p:cNvSpPr>
          <p:nvPr>
            <p:ph idx="1"/>
          </p:nvPr>
        </p:nvSpPr>
        <p:spPr>
          <a:xfrm>
            <a:off x="152400" y="762000"/>
            <a:ext cx="8534400" cy="5562600"/>
          </a:xfrm>
        </p:spPr>
        <p:txBody>
          <a:bodyPr>
            <a:normAutofit fontScale="77500" lnSpcReduction="20000"/>
          </a:bodyPr>
          <a:lstStyle/>
          <a:p>
            <a:r>
              <a:rPr lang="en-US" b="1" dirty="0" smtClean="0"/>
              <a:t>1600:</a:t>
            </a:r>
            <a:r>
              <a:rPr lang="en-US" dirty="0" smtClean="0"/>
              <a:t> The East India Company is founded</a:t>
            </a:r>
          </a:p>
          <a:p>
            <a:r>
              <a:rPr lang="en-US" b="1" dirty="0" smtClean="0"/>
              <a:t>1601</a:t>
            </a:r>
            <a:r>
              <a:rPr lang="en-US" dirty="0" smtClean="0"/>
              <a:t> :The Poor Law is passed. People are made to pay a rate to support the poor.</a:t>
            </a:r>
          </a:p>
          <a:p>
            <a:r>
              <a:rPr lang="en-US" b="1" dirty="0" smtClean="0"/>
              <a:t>1603:</a:t>
            </a:r>
            <a:r>
              <a:rPr lang="en-US" dirty="0" smtClean="0"/>
              <a:t> In March Queen Elizabeth dies. James I becomes king.</a:t>
            </a:r>
          </a:p>
          <a:p>
            <a:r>
              <a:rPr lang="en-US" b="1" dirty="0" smtClean="0"/>
              <a:t>1605:</a:t>
            </a:r>
            <a:r>
              <a:rPr lang="en-US" dirty="0" smtClean="0"/>
              <a:t> The gunpowder plot, a Catholic conspiracy to blow up parliament, is discovered.</a:t>
            </a:r>
          </a:p>
          <a:p>
            <a:r>
              <a:rPr lang="en-US" b="1" dirty="0" smtClean="0"/>
              <a:t>1611: </a:t>
            </a:r>
            <a:r>
              <a:rPr lang="en-US" dirty="0" smtClean="0"/>
              <a:t>The King James Bible is published</a:t>
            </a:r>
          </a:p>
          <a:p>
            <a:r>
              <a:rPr lang="en-US" b="1" dirty="0" smtClean="0"/>
              <a:t>1625</a:t>
            </a:r>
            <a:r>
              <a:rPr lang="en-US" dirty="0" smtClean="0"/>
              <a:t> : James I dies. Charles I becomes king.</a:t>
            </a:r>
          </a:p>
          <a:p>
            <a:r>
              <a:rPr lang="en-US" b="1" dirty="0" smtClean="0"/>
              <a:t>The English Civil War (164- 1651)</a:t>
            </a:r>
            <a:r>
              <a:rPr lang="en-US" dirty="0" smtClean="0"/>
              <a:t> ,between king and parliament begins. </a:t>
            </a:r>
          </a:p>
          <a:p>
            <a:r>
              <a:rPr lang="en-US" b="1" dirty="0" smtClean="0"/>
              <a:t>1646</a:t>
            </a:r>
            <a:r>
              <a:rPr lang="en-US" dirty="0" smtClean="0"/>
              <a:t>: Charles I surrenders to the Scots and the first civil war comes to an end.</a:t>
            </a:r>
          </a:p>
          <a:p>
            <a:r>
              <a:rPr lang="en-US" b="1" dirty="0" smtClean="0"/>
              <a:t>1648: </a:t>
            </a:r>
            <a:r>
              <a:rPr lang="en-US" dirty="0" smtClean="0"/>
              <a:t>Charles I starts another civil war. The Scots intervene on his behalf. However the battle of Preston ends hopes of restoring Charles I to power.</a:t>
            </a:r>
          </a:p>
          <a:p>
            <a:r>
              <a:rPr lang="en-US" dirty="0" smtClean="0"/>
              <a:t>Pride's Purge. Thomas Pride removes some Presbyterian MPs from parliament.</a:t>
            </a:r>
          </a:p>
          <a:p>
            <a:r>
              <a:rPr lang="en-US" b="1" dirty="0" smtClean="0"/>
              <a:t>1649</a:t>
            </a:r>
            <a:r>
              <a:rPr lang="en-US" dirty="0" smtClean="0"/>
              <a:t> :King Charles I is beheaded</a:t>
            </a:r>
          </a:p>
          <a:p>
            <a:r>
              <a:rPr lang="en-US" b="1" dirty="0" smtClean="0"/>
              <a:t>1651 : </a:t>
            </a:r>
            <a:r>
              <a:rPr lang="en-US" dirty="0" smtClean="0"/>
              <a:t>A Scottish army invades England in an attempt to put Charles II on the throne. The Scots are defeated at Worcester and Charles flees abroad.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761999"/>
            <a:ext cx="3200400" cy="533400"/>
          </a:xfrm>
        </p:spPr>
        <p:txBody>
          <a:bodyPr>
            <a:normAutofit fontScale="90000"/>
          </a:bodyPr>
          <a:lstStyle/>
          <a:p>
            <a:endParaRPr lang="en-US" dirty="0"/>
          </a:p>
        </p:txBody>
      </p:sp>
      <p:sp>
        <p:nvSpPr>
          <p:cNvPr id="3" name="Content Placeholder 2"/>
          <p:cNvSpPr>
            <a:spLocks noGrp="1"/>
          </p:cNvSpPr>
          <p:nvPr>
            <p:ph idx="1"/>
          </p:nvPr>
        </p:nvSpPr>
        <p:spPr>
          <a:xfrm>
            <a:off x="0" y="0"/>
            <a:ext cx="9144000" cy="6324600"/>
          </a:xfrm>
        </p:spPr>
        <p:txBody>
          <a:bodyPr/>
          <a:lstStyle/>
          <a:p>
            <a:r>
              <a:rPr lang="en-US" b="1" dirty="0" smtClean="0"/>
              <a:t>1658</a:t>
            </a:r>
            <a:r>
              <a:rPr lang="en-US" dirty="0" smtClean="0"/>
              <a:t>: Oliver Cromwell dies. His son Richard takes over.</a:t>
            </a:r>
          </a:p>
          <a:p>
            <a:r>
              <a:rPr lang="en-US" b="1" dirty="0" smtClean="0"/>
              <a:t>1659</a:t>
            </a:r>
            <a:r>
              <a:rPr lang="en-US" dirty="0" smtClean="0"/>
              <a:t>: Richard Cromwell resigns. His fall from power is so swift he becomes known as 'Tumbledown Dick'.</a:t>
            </a:r>
          </a:p>
          <a:p>
            <a:r>
              <a:rPr lang="en-US" b="1" dirty="0" smtClean="0"/>
              <a:t>King Charles II</a:t>
            </a:r>
          </a:p>
          <a:p>
            <a:r>
              <a:rPr lang="en-US" b="1" dirty="0" smtClean="0"/>
              <a:t>1660</a:t>
            </a:r>
            <a:r>
              <a:rPr lang="en-US" dirty="0" smtClean="0"/>
              <a:t> :Charles II becomes king.</a:t>
            </a:r>
          </a:p>
          <a:p>
            <a:r>
              <a:rPr lang="en-US" u="sng" dirty="0" smtClean="0"/>
              <a:t>In</a:t>
            </a:r>
            <a:r>
              <a:rPr lang="en-US" b="1" u="sng" dirty="0" smtClean="0"/>
              <a:t> 1702 </a:t>
            </a:r>
            <a:r>
              <a:rPr lang="en-US" u="sng" dirty="0" smtClean="0"/>
              <a:t>Queen Anne began her reign</a:t>
            </a:r>
            <a:r>
              <a:rPr lang="en-US" dirty="0" smtClean="0"/>
              <a:t>. ___</a:t>
            </a:r>
            <a:r>
              <a:rPr lang="en-US" sz="3200" b="1" dirty="0" smtClean="0">
                <a:solidFill>
                  <a:schemeClr val="accent1">
                    <a:lumMod val="75000"/>
                  </a:schemeClr>
                </a:solidFill>
              </a:rPr>
              <a:t>Augustan Age</a:t>
            </a:r>
            <a:endParaRPr lang="en-US" sz="3200" b="1" dirty="0" smtClean="0">
              <a:solidFill>
                <a:schemeClr val="accent1">
                  <a:lumMod val="75000"/>
                </a:schemeClr>
              </a:solidFill>
            </a:endParaRPr>
          </a:p>
          <a:p>
            <a:r>
              <a:rPr lang="en-US" dirty="0" smtClean="0"/>
              <a:t>George I became king in </a:t>
            </a:r>
            <a:r>
              <a:rPr lang="en-US" b="1" dirty="0" smtClean="0"/>
              <a:t>1714.</a:t>
            </a:r>
          </a:p>
        </p:txBody>
      </p:sp>
      <p:sp>
        <p:nvSpPr>
          <p:cNvPr id="4" name="Rectangle 3"/>
          <p:cNvSpPr/>
          <p:nvPr/>
        </p:nvSpPr>
        <p:spPr>
          <a:xfrm>
            <a:off x="0" y="3505200"/>
            <a:ext cx="8915400" cy="1015663"/>
          </a:xfrm>
          <a:prstGeom prst="rect">
            <a:avLst/>
          </a:prstGeom>
        </p:spPr>
        <p:txBody>
          <a:bodyPr wrap="square">
            <a:spAutoFit/>
          </a:bodyPr>
          <a:lstStyle/>
          <a:p>
            <a:r>
              <a:rPr lang="en-US" sz="2000" b="1" dirty="0"/>
              <a:t>1672-1674 </a:t>
            </a:r>
            <a:r>
              <a:rPr lang="en-US" sz="2000" b="1" dirty="0" smtClean="0"/>
              <a:t>: </a:t>
            </a:r>
            <a:r>
              <a:rPr lang="en-US" sz="2000" dirty="0" smtClean="0"/>
              <a:t>The </a:t>
            </a:r>
            <a:r>
              <a:rPr lang="en-US" sz="2000" dirty="0"/>
              <a:t>third Anglo-Dutch war is fought</a:t>
            </a:r>
          </a:p>
          <a:p>
            <a:r>
              <a:rPr lang="en-US" sz="2000" b="1" dirty="0" smtClean="0"/>
              <a:t>1673</a:t>
            </a:r>
            <a:r>
              <a:rPr lang="en-US" sz="2000" dirty="0" smtClean="0"/>
              <a:t>: The </a:t>
            </a:r>
            <a:r>
              <a:rPr lang="en-US" sz="2000" dirty="0"/>
              <a:t>Test Act is passed. Catholics and Protestant dissenters (who do not belong to the Church of England) are prevented from holding public office.</a:t>
            </a:r>
          </a:p>
        </p:txBody>
      </p:sp>
      <p:sp>
        <p:nvSpPr>
          <p:cNvPr id="5" name="Rectangle 4"/>
          <p:cNvSpPr/>
          <p:nvPr/>
        </p:nvSpPr>
        <p:spPr>
          <a:xfrm>
            <a:off x="152400" y="4495800"/>
            <a:ext cx="8991600" cy="1323439"/>
          </a:xfrm>
          <a:prstGeom prst="rect">
            <a:avLst/>
          </a:prstGeom>
        </p:spPr>
        <p:txBody>
          <a:bodyPr wrap="square">
            <a:spAutoFit/>
          </a:bodyPr>
          <a:lstStyle/>
          <a:p>
            <a:r>
              <a:rPr lang="en-US" sz="2000" b="1" dirty="0" smtClean="0"/>
              <a:t>1688</a:t>
            </a:r>
            <a:r>
              <a:rPr lang="en-US" sz="2000" dirty="0" smtClean="0"/>
              <a:t>: </a:t>
            </a:r>
            <a:r>
              <a:rPr lang="en-US" sz="2000" b="1" dirty="0" smtClean="0"/>
              <a:t>The </a:t>
            </a:r>
            <a:r>
              <a:rPr lang="en-US" sz="2000" b="1" dirty="0"/>
              <a:t>'Glorious, Bloodless Revolution'. James II flees abroad and William and Mary become the new monarchs.</a:t>
            </a:r>
          </a:p>
          <a:p>
            <a:r>
              <a:rPr lang="en-US" sz="2000" b="1" dirty="0"/>
              <a:t>1689 </a:t>
            </a:r>
            <a:r>
              <a:rPr lang="en-US" sz="2000" b="1" dirty="0" smtClean="0"/>
              <a:t>: The </a:t>
            </a:r>
            <a:r>
              <a:rPr lang="en-US" sz="2000" b="1" dirty="0"/>
              <a:t>Bill of Rights is passed</a:t>
            </a:r>
          </a:p>
          <a:p>
            <a:r>
              <a:rPr lang="en-US" sz="2000" b="1" dirty="0" smtClean="0"/>
              <a:t>1694: Queen </a:t>
            </a:r>
            <a:r>
              <a:rPr lang="en-US" sz="2000" b="1" dirty="0"/>
              <a:t>Mary </a:t>
            </a:r>
            <a:r>
              <a:rPr lang="en-US" sz="2000" b="1" dirty="0" smtClean="0"/>
              <a:t>died.</a:t>
            </a:r>
            <a:endParaRPr lang="en-US"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04800"/>
          </a:xfrm>
        </p:spPr>
        <p:txBody>
          <a:bodyPr>
            <a:normAutofit fontScale="90000"/>
          </a:bodyPr>
          <a:lstStyle/>
          <a:p>
            <a:endParaRPr lang="en-US" dirty="0"/>
          </a:p>
        </p:txBody>
      </p:sp>
      <p:sp>
        <p:nvSpPr>
          <p:cNvPr id="3" name="Content Placeholder 2"/>
          <p:cNvSpPr>
            <a:spLocks noGrp="1"/>
          </p:cNvSpPr>
          <p:nvPr>
            <p:ph idx="1"/>
          </p:nvPr>
        </p:nvSpPr>
        <p:spPr>
          <a:xfrm>
            <a:off x="152400" y="457200"/>
            <a:ext cx="8534400" cy="5867400"/>
          </a:xfrm>
        </p:spPr>
        <p:txBody>
          <a:bodyPr>
            <a:normAutofit fontScale="92500"/>
          </a:bodyPr>
          <a:lstStyle/>
          <a:p>
            <a:r>
              <a:rPr lang="en-US" b="1" dirty="0" smtClean="0"/>
              <a:t>In 1702 Queen Anne </a:t>
            </a:r>
            <a:r>
              <a:rPr lang="en-US" dirty="0" smtClean="0"/>
              <a:t>began her reign. In the same year, the war of the Spanish succession began. In 1704 the great general the Duke of Marlborough won a great victory over the French at Blenheim. Also in 1704, the British captured Gibraltar - and they have held it ever since. The Duke of Marlborough went on to win great victories at Ramillies in 1706, at Oudenarde in 1708 and at Malplaquet in 1709.</a:t>
            </a:r>
          </a:p>
          <a:p>
            <a:r>
              <a:rPr lang="en-US" dirty="0" smtClean="0"/>
              <a:t>Meanwhile the </a:t>
            </a:r>
            <a:r>
              <a:rPr lang="en-US" b="1" dirty="0" smtClean="0"/>
              <a:t>Act of Union between England and Scotland was passed in 1707</a:t>
            </a:r>
            <a:r>
              <a:rPr lang="en-US" dirty="0" smtClean="0"/>
              <a:t>. </a:t>
            </a:r>
          </a:p>
          <a:p>
            <a:r>
              <a:rPr lang="en-US" dirty="0" smtClean="0"/>
              <a:t>From </a:t>
            </a:r>
            <a:r>
              <a:rPr lang="en-US" b="1" dirty="0" smtClean="0"/>
              <a:t>1603</a:t>
            </a:r>
            <a:r>
              <a:rPr lang="en-US" dirty="0" smtClean="0"/>
              <a:t> England and Scotland shared a king but they remained separate countries. The Act of Union made them one although the Scots kept their own legal system, church, and educational system. Free trade was established between the two countries.</a:t>
            </a:r>
          </a:p>
          <a:p>
            <a:r>
              <a:rPr lang="en-US" b="1" dirty="0" smtClean="0"/>
              <a:t>George I became king in 1714</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228600"/>
          </a:xfrm>
        </p:spPr>
        <p:txBody>
          <a:bodyPr>
            <a:normAutofit fontScale="90000"/>
          </a:bodyPr>
          <a:lstStyle/>
          <a:p>
            <a:endParaRPr lang="en-US" dirty="0"/>
          </a:p>
        </p:txBody>
      </p:sp>
      <p:sp>
        <p:nvSpPr>
          <p:cNvPr id="3" name="Content Placeholder 2"/>
          <p:cNvSpPr>
            <a:spLocks noGrp="1"/>
          </p:cNvSpPr>
          <p:nvPr>
            <p:ph idx="1"/>
          </p:nvPr>
        </p:nvSpPr>
        <p:spPr>
          <a:xfrm>
            <a:off x="0" y="381000"/>
            <a:ext cx="8686800" cy="5943600"/>
          </a:xfrm>
        </p:spPr>
        <p:txBody>
          <a:bodyPr>
            <a:normAutofit fontScale="77500" lnSpcReduction="20000"/>
          </a:bodyPr>
          <a:lstStyle/>
          <a:p>
            <a:r>
              <a:rPr lang="en-US" sz="2800" b="1" dirty="0" smtClean="0"/>
              <a:t>From 1721 Robert Walpole (1676-1745</a:t>
            </a:r>
            <a:r>
              <a:rPr lang="en-US" dirty="0" smtClean="0"/>
              <a:t>) was the king's chief minister. People began to call him Prime Minister (Originally it was a term of abuse, not an official title). Walpole moved into Downing Street in 1735. </a:t>
            </a:r>
            <a:r>
              <a:rPr lang="en-US" b="1" dirty="0" smtClean="0"/>
              <a:t>Downing Street became the Prime Minister's official residence in 1732. Walpole resigned in February 1742.</a:t>
            </a:r>
          </a:p>
          <a:p>
            <a:r>
              <a:rPr lang="en-US" b="1" dirty="0" smtClean="0"/>
              <a:t>George I </a:t>
            </a:r>
            <a:r>
              <a:rPr lang="en-US" b="1" u="sng" dirty="0" smtClean="0"/>
              <a:t>died in 1727 and was succeeded by his son George II</a:t>
            </a:r>
            <a:r>
              <a:rPr lang="en-US" dirty="0" smtClean="0"/>
              <a:t>. Like his father, George II was content to leave the government largely in the hands of his ministers. However, he was the last British king to lead an army into battle. He led them to victory against the French at Dettingen in June </a:t>
            </a:r>
            <a:r>
              <a:rPr lang="en-US" b="1" dirty="0" smtClean="0"/>
              <a:t>1743. </a:t>
            </a:r>
          </a:p>
          <a:p>
            <a:r>
              <a:rPr lang="en-US" b="1" dirty="0" smtClean="0"/>
              <a:t>In July 1745 </a:t>
            </a:r>
            <a:r>
              <a:rPr lang="en-US" dirty="0" smtClean="0"/>
              <a:t>Charles Stuart landed in the Hebrides. He had promised his father, James Stuart, that he would capture the throne. The Highlanders rose to support him and Charles made rapid progress. </a:t>
            </a:r>
          </a:p>
          <a:p>
            <a:r>
              <a:rPr lang="en-US" b="1" dirty="0" smtClean="0"/>
              <a:t>In September 1745 </a:t>
            </a:r>
            <a:r>
              <a:rPr lang="en-US" dirty="0" smtClean="0"/>
              <a:t>his followers (known as Jacobites from the Latin for James, Jacobus) captured Edinburgh (except for the castle). </a:t>
            </a:r>
          </a:p>
          <a:p>
            <a:r>
              <a:rPr lang="en-US" b="1" dirty="0" smtClean="0"/>
              <a:t>The Jacobites then won the battle of Prestonpans. They invaded England and in November 1745 they captured Carlisle</a:t>
            </a:r>
            <a:r>
              <a:rPr lang="en-US" dirty="0" smtClean="0"/>
              <a:t>. </a:t>
            </a:r>
          </a:p>
          <a:p>
            <a:r>
              <a:rPr lang="en-US" dirty="0" smtClean="0"/>
              <a:t>The Jacobite army reached Derby in December 1745 but they then turned back. Charles Stuart then headed to Inverness. However, the Jacobites were crushed at the battle of Culloden in </a:t>
            </a:r>
            <a:r>
              <a:rPr lang="en-US" b="1" dirty="0" smtClean="0"/>
              <a:t>April 1746</a:t>
            </a:r>
            <a:r>
              <a:rPr lang="en-US" dirty="0" smtClean="0"/>
              <a:t>. Charles Stuart fled to France.</a:t>
            </a:r>
          </a:p>
          <a:p>
            <a:endParaRPr lang="en-US" dirty="0"/>
          </a:p>
        </p:txBody>
      </p:sp>
      <p:sp>
        <p:nvSpPr>
          <p:cNvPr id="4" name="Rectangle 3"/>
          <p:cNvSpPr/>
          <p:nvPr/>
        </p:nvSpPr>
        <p:spPr>
          <a:xfrm>
            <a:off x="381000" y="5867400"/>
            <a:ext cx="8610600" cy="830997"/>
          </a:xfrm>
          <a:prstGeom prst="rect">
            <a:avLst/>
          </a:prstGeom>
        </p:spPr>
        <p:txBody>
          <a:bodyPr wrap="square">
            <a:spAutoFit/>
          </a:bodyPr>
          <a:lstStyle/>
          <a:p>
            <a:r>
              <a:rPr lang="en-US" sz="2400" b="1" dirty="0" smtClean="0"/>
              <a:t>From 1721 Robert Walpole (1676-1745) was the king's chief minister</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796</TotalTime>
  <Words>1197</Words>
  <Application>Microsoft Office PowerPoint</Application>
  <PresentationFormat>On-screen Show (4:3)</PresentationFormat>
  <Paragraphs>93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Introduction to 17th century England </vt:lpstr>
      <vt:lpstr>Introduction to late 17th Century England:</vt:lpstr>
      <vt:lpstr>Slide 3</vt:lpstr>
      <vt:lpstr>Slide 4</vt:lpstr>
      <vt:lpstr>Slide 5</vt:lpstr>
      <vt:lpstr>TIMELINE: important events.</vt:lpstr>
      <vt:lpstr>Slide 7</vt:lpstr>
      <vt:lpstr>Slide 8</vt:lpstr>
      <vt:lpstr>Slide 9</vt:lpstr>
      <vt:lpstr>Slide 10</vt:lpstr>
      <vt:lpstr>Social Life Of 17th Century:</vt:lpstr>
      <vt:lpstr>Augustan Age:</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SARADA</dc:creator>
  <cp:lastModifiedBy>SARADA</cp:lastModifiedBy>
  <cp:revision>19</cp:revision>
  <dcterms:created xsi:type="dcterms:W3CDTF">2020-04-13T16:34:04Z</dcterms:created>
  <dcterms:modified xsi:type="dcterms:W3CDTF">2020-04-15T05:37:59Z</dcterms:modified>
</cp:coreProperties>
</file>